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Source Code Pro"/>
      <p:regular r:id="rId15"/>
      <p:bold r:id="rId16"/>
      <p:italic r:id="rId17"/>
      <p:boldItalic r:id="rId18"/>
    </p:embeddedFont>
    <p:embeddedFont>
      <p:font typeface="Oswald"/>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9F52342-7934-4DBD-B5B1-FCB512E44419}">
  <a:tblStyle styleId="{59F52342-7934-4DBD-B5B1-FCB512E4441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swald-bold.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SourceCodePro-regular.fntdata"/><Relationship Id="rId14" Type="http://schemas.openxmlformats.org/officeDocument/2006/relationships/slide" Target="slides/slide8.xml"/><Relationship Id="rId17" Type="http://schemas.openxmlformats.org/officeDocument/2006/relationships/font" Target="fonts/SourceCodePro-italic.fntdata"/><Relationship Id="rId16" Type="http://schemas.openxmlformats.org/officeDocument/2006/relationships/font" Target="fonts/SourceCodePro-bold.fntdata"/><Relationship Id="rId5" Type="http://schemas.openxmlformats.org/officeDocument/2006/relationships/slideMaster" Target="slideMasters/slideMaster1.xml"/><Relationship Id="rId19" Type="http://schemas.openxmlformats.org/officeDocument/2006/relationships/font" Target="fonts/Oswald-regular.fntdata"/><Relationship Id="rId6" Type="http://schemas.openxmlformats.org/officeDocument/2006/relationships/notesMaster" Target="notesMasters/notesMaster1.xml"/><Relationship Id="rId18" Type="http://schemas.openxmlformats.org/officeDocument/2006/relationships/font" Target="fonts/SourceCodePro-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2f988e0777b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2f988e0777b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f9f4874f5a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f9f4874f5a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What is an LLM?</a:t>
            </a:r>
            <a:endParaRPr/>
          </a:p>
          <a:p>
            <a:pPr indent="-298450" lvl="0" marL="457200" rtl="0" algn="l">
              <a:spcBef>
                <a:spcPts val="0"/>
              </a:spcBef>
              <a:spcAft>
                <a:spcPts val="0"/>
              </a:spcAft>
              <a:buSzPts val="1100"/>
              <a:buChar char="-"/>
            </a:pPr>
            <a:r>
              <a:rPr lang="en"/>
              <a:t>Go back a few steps…</a:t>
            </a:r>
            <a:endParaRPr/>
          </a:p>
          <a:p>
            <a:pPr indent="-298450" lvl="0" marL="457200" rtl="0" algn="l">
              <a:spcBef>
                <a:spcPts val="0"/>
              </a:spcBef>
              <a:spcAft>
                <a:spcPts val="0"/>
              </a:spcAft>
              <a:buSzPts val="1100"/>
              <a:buChar char="-"/>
            </a:pPr>
            <a:r>
              <a:rPr lang="en"/>
              <a:t>AI: broad term, intelligent machines</a:t>
            </a:r>
            <a:endParaRPr/>
          </a:p>
          <a:p>
            <a:pPr indent="-298450" lvl="0" marL="457200" rtl="0" algn="l">
              <a:spcBef>
                <a:spcPts val="0"/>
              </a:spcBef>
              <a:spcAft>
                <a:spcPts val="0"/>
              </a:spcAft>
              <a:buSzPts val="1100"/>
              <a:buChar char="-"/>
            </a:pPr>
            <a:r>
              <a:rPr lang="en"/>
              <a:t>ML: subfield of AI, pattern recognition, predicting data</a:t>
            </a:r>
            <a:endParaRPr/>
          </a:p>
          <a:p>
            <a:pPr indent="-298450" lvl="0" marL="457200" rtl="0" algn="l">
              <a:spcBef>
                <a:spcPts val="0"/>
              </a:spcBef>
              <a:spcAft>
                <a:spcPts val="0"/>
              </a:spcAft>
              <a:buSzPts val="1100"/>
              <a:buChar char="-"/>
            </a:pPr>
            <a:r>
              <a:rPr lang="en"/>
              <a:t>LLMs: subfield of ML, taking pattern recognition and a combination of other ideas to start generating text, like natural languages, and other data</a:t>
            </a:r>
            <a:endParaRPr/>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en"/>
              <a:t>How do LLMs work?</a:t>
            </a:r>
            <a:endParaRPr/>
          </a:p>
          <a:p>
            <a:pPr indent="-298450" lvl="0" marL="457200" rtl="0" algn="l">
              <a:spcBef>
                <a:spcPts val="0"/>
              </a:spcBef>
              <a:spcAft>
                <a:spcPts val="0"/>
              </a:spcAft>
              <a:buSzPts val="1100"/>
              <a:buChar char="-"/>
            </a:pPr>
            <a:r>
              <a:rPr lang="en"/>
              <a:t>Combine lots of datasets</a:t>
            </a:r>
            <a:endParaRPr/>
          </a:p>
          <a:p>
            <a:pPr indent="-298450" lvl="0" marL="457200" rtl="0" algn="l">
              <a:spcBef>
                <a:spcPts val="0"/>
              </a:spcBef>
              <a:spcAft>
                <a:spcPts val="0"/>
              </a:spcAft>
              <a:buSzPts val="1100"/>
              <a:buChar char="-"/>
            </a:pPr>
            <a:r>
              <a:rPr lang="en"/>
              <a:t>Feed data to a neural network that processes it with calculations (like calculating similarity between words)</a:t>
            </a:r>
            <a:endParaRPr/>
          </a:p>
          <a:p>
            <a:pPr indent="-298450" lvl="0" marL="457200" rtl="0" algn="l">
              <a:spcBef>
                <a:spcPts val="0"/>
              </a:spcBef>
              <a:spcAft>
                <a:spcPts val="0"/>
              </a:spcAft>
              <a:buSzPts val="1100"/>
              <a:buChar char="-"/>
            </a:pPr>
            <a:r>
              <a:rPr lang="en"/>
              <a:t>Finetune it by training it on specific datasets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f988e0777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f988e0777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sz="1400">
                <a:solidFill>
                  <a:srgbClr val="424242"/>
                </a:solidFill>
                <a:latin typeface="Source Code Pro"/>
                <a:ea typeface="Source Code Pro"/>
                <a:cs typeface="Source Code Pro"/>
                <a:sym typeface="Source Code Pro"/>
              </a:rPr>
              <a:t>Our project aims to address a critical gap in accessible and comprehensible support for individuals facing challenges. Many people experience difficult circumstances and may feel isolated when seeking help. Although there are a lot of good resources available, they are often fragmented and require these distraught people to sift through multiple pages of information from different sources.</a:t>
            </a:r>
            <a:endParaRPr sz="1400">
              <a:solidFill>
                <a:srgbClr val="424242"/>
              </a:solidFill>
              <a:latin typeface="Source Code Pro"/>
              <a:ea typeface="Source Code Pro"/>
              <a:cs typeface="Source Code Pro"/>
              <a:sym typeface="Source Code Pro"/>
            </a:endParaRPr>
          </a:p>
          <a:p>
            <a:pPr indent="-273050" lvl="0" marL="457200" rtl="0" algn="l">
              <a:spcBef>
                <a:spcPts val="0"/>
              </a:spcBef>
              <a:spcAft>
                <a:spcPts val="0"/>
              </a:spcAft>
              <a:buClr>
                <a:schemeClr val="dk1"/>
              </a:buClr>
              <a:buSzPts val="700"/>
              <a:buChar char="-"/>
            </a:pPr>
            <a:r>
              <a:rPr lang="en" sz="1400">
                <a:solidFill>
                  <a:srgbClr val="424242"/>
                </a:solidFill>
                <a:latin typeface="Source Code Pro"/>
                <a:ea typeface="Source Code Pro"/>
                <a:cs typeface="Source Code Pro"/>
                <a:sym typeface="Source Code Pro"/>
              </a:rPr>
              <a:t>What makes it different: societal good, open-source, no data tracking, to help people in vulnerable situations</a:t>
            </a:r>
            <a:endParaRPr sz="1400">
              <a:solidFill>
                <a:srgbClr val="424242"/>
              </a:solidFill>
              <a:latin typeface="Source Code Pro"/>
              <a:ea typeface="Source Code Pro"/>
              <a:cs typeface="Source Code Pro"/>
              <a:sym typeface="Source Code Pro"/>
            </a:endParaRPr>
          </a:p>
          <a:p>
            <a:pPr indent="-273050" lvl="0" marL="457200" rtl="0" algn="l">
              <a:spcBef>
                <a:spcPts val="0"/>
              </a:spcBef>
              <a:spcAft>
                <a:spcPts val="0"/>
              </a:spcAft>
              <a:buClr>
                <a:schemeClr val="dk1"/>
              </a:buClr>
              <a:buSzPts val="700"/>
              <a:buChar char="-"/>
            </a:pPr>
            <a:r>
              <a:rPr lang="en" sz="1400">
                <a:solidFill>
                  <a:srgbClr val="424242"/>
                </a:solidFill>
                <a:latin typeface="Source Code Pro"/>
                <a:ea typeface="Source Code Pro"/>
                <a:cs typeface="Source Code Pro"/>
                <a:sym typeface="Source Code Pro"/>
              </a:rPr>
              <a:t>Fine-tuned, trained, vetted on empathetic datasets that provide medical advice, emergency advice, etc.</a:t>
            </a:r>
            <a:endParaRPr sz="1400">
              <a:solidFill>
                <a:srgbClr val="424242"/>
              </a:solidFill>
              <a:latin typeface="Source Code Pro"/>
              <a:ea typeface="Source Code Pro"/>
              <a:cs typeface="Source Code Pro"/>
              <a:sym typeface="Source Code Pro"/>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15f65e5a8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15f65e5a8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15f65e5a8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315f65e5a8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15f65e5a8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15f65e5a8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698500" rtl="0" algn="l">
              <a:lnSpc>
                <a:spcPct val="115000"/>
              </a:lnSpc>
              <a:spcBef>
                <a:spcPts val="0"/>
              </a:spcBef>
              <a:spcAft>
                <a:spcPts val="0"/>
              </a:spcAft>
              <a:buClr>
                <a:srgbClr val="2D3B45"/>
              </a:buClr>
              <a:buSzPts val="1200"/>
              <a:buChar char="●"/>
            </a:pPr>
            <a:r>
              <a:rPr lang="en" sz="1200">
                <a:solidFill>
                  <a:srgbClr val="2D3B45"/>
                </a:solidFill>
                <a:highlight>
                  <a:schemeClr val="lt1"/>
                </a:highlight>
              </a:rPr>
              <a:t>Share your Broader Context Area-Four Principles chart</a:t>
            </a:r>
            <a:endParaRPr sz="1200">
              <a:solidFill>
                <a:srgbClr val="2D3B45"/>
              </a:solidFill>
              <a:highlight>
                <a:schemeClr val="lt1"/>
              </a:highlight>
            </a:endParaRPr>
          </a:p>
          <a:p>
            <a:pPr indent="-304800" lvl="1" marL="1397000" rtl="0" algn="l">
              <a:lnSpc>
                <a:spcPct val="115000"/>
              </a:lnSpc>
              <a:spcBef>
                <a:spcPts val="0"/>
              </a:spcBef>
              <a:spcAft>
                <a:spcPts val="0"/>
              </a:spcAft>
              <a:buClr>
                <a:srgbClr val="2D3B45"/>
              </a:buClr>
              <a:buSzPts val="1200"/>
              <a:buChar char="●"/>
            </a:pPr>
            <a:r>
              <a:rPr lang="en" sz="1200">
                <a:solidFill>
                  <a:srgbClr val="2D3B45"/>
                </a:solidFill>
                <a:highlight>
                  <a:schemeClr val="lt1"/>
                </a:highlight>
              </a:rPr>
              <a:t>Highlight one area that is important to your project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315f65e5a86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315f65e5a86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15f65e5a86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315f65e5a86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Universal Response Engine: LLMs for Good</a:t>
            </a:r>
            <a:endParaRPr/>
          </a:p>
        </p:txBody>
      </p:sp>
      <p:sp>
        <p:nvSpPr>
          <p:cNvPr id="63" name="Google Shape;63;p13"/>
          <p:cNvSpPr txBox="1"/>
          <p:nvPr>
            <p:ph idx="1" type="subTitle"/>
          </p:nvPr>
        </p:nvSpPr>
        <p:spPr>
          <a:xfrm>
            <a:off x="0" y="3157825"/>
            <a:ext cx="4135500" cy="937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400"/>
              <a:t>Client</a:t>
            </a:r>
            <a:r>
              <a:rPr lang="en" sz="3400"/>
              <a:t>: </a:t>
            </a:r>
            <a:r>
              <a:rPr lang="en" sz="3400"/>
              <a:t>Ahmed Nazar</a:t>
            </a:r>
            <a:endParaRPr sz="3400"/>
          </a:p>
        </p:txBody>
      </p:sp>
      <p:sp>
        <p:nvSpPr>
          <p:cNvPr id="64" name="Google Shape;64;p13"/>
          <p:cNvSpPr txBox="1"/>
          <p:nvPr>
            <p:ph idx="1" type="subTitle"/>
          </p:nvPr>
        </p:nvSpPr>
        <p:spPr>
          <a:xfrm>
            <a:off x="5008500" y="3157825"/>
            <a:ext cx="4135500" cy="937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400"/>
              <a:t>Advisor</a:t>
            </a:r>
            <a:r>
              <a:rPr lang="en" sz="3400"/>
              <a:t>: </a:t>
            </a:r>
            <a:r>
              <a:rPr lang="en" sz="3400"/>
              <a:t>Mohamed Selim</a:t>
            </a:r>
            <a:endParaRPr sz="3400"/>
          </a:p>
        </p:txBody>
      </p:sp>
      <p:sp>
        <p:nvSpPr>
          <p:cNvPr id="65" name="Google Shape;65;p13"/>
          <p:cNvSpPr txBox="1"/>
          <p:nvPr>
            <p:ph idx="1" type="subTitle"/>
          </p:nvPr>
        </p:nvSpPr>
        <p:spPr>
          <a:xfrm>
            <a:off x="2504250" y="0"/>
            <a:ext cx="4135500" cy="937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400">
                <a:solidFill>
                  <a:schemeClr val="lt1"/>
                </a:solidFill>
              </a:rPr>
              <a:t>Team #35</a:t>
            </a:r>
            <a:endParaRPr sz="34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p:nvPr/>
        </p:nvSpPr>
        <p:spPr>
          <a:xfrm>
            <a:off x="34850" y="11625"/>
            <a:ext cx="9144000" cy="5143500"/>
          </a:xfrm>
          <a:prstGeom prst="rect">
            <a:avLst/>
          </a:prstGeom>
          <a:solidFill>
            <a:srgbClr val="8CB9FF"/>
          </a:solidFill>
          <a:ln cap="flat" cmpd="sng" w="9525">
            <a:solidFill>
              <a:srgbClr val="8CB9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Source Code Pro"/>
              <a:ea typeface="Source Code Pro"/>
              <a:cs typeface="Source Code Pro"/>
              <a:sym typeface="Source Code Pro"/>
            </a:endParaRPr>
          </a:p>
        </p:txBody>
      </p:sp>
      <p:pic>
        <p:nvPicPr>
          <p:cNvPr id="71" name="Google Shape;71;p14"/>
          <p:cNvPicPr preferRelativeResize="0"/>
          <p:nvPr/>
        </p:nvPicPr>
        <p:blipFill>
          <a:blip r:embed="rId3">
            <a:alphaModFix/>
          </a:blip>
          <a:stretch>
            <a:fillRect/>
          </a:stretch>
        </p:blipFill>
        <p:spPr>
          <a:xfrm>
            <a:off x="763875" y="0"/>
            <a:ext cx="7616261"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Project Overview</a:t>
            </a:r>
            <a:endParaRPr/>
          </a:p>
        </p:txBody>
      </p:sp>
      <p:sp>
        <p:nvSpPr>
          <p:cNvPr id="77" name="Google Shape;77;p15"/>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298450" lvl="0" marL="457200" rtl="0" algn="l">
              <a:lnSpc>
                <a:spcPct val="100000"/>
              </a:lnSpc>
              <a:spcBef>
                <a:spcPts val="0"/>
              </a:spcBef>
              <a:spcAft>
                <a:spcPts val="0"/>
              </a:spcAft>
              <a:buClr>
                <a:srgbClr val="000000"/>
              </a:buClr>
              <a:buSzPts val="1100"/>
              <a:buFont typeface="Arial"/>
              <a:buChar char="➔"/>
            </a:pPr>
            <a:r>
              <a:rPr lang="en"/>
              <a:t>C</a:t>
            </a:r>
            <a:r>
              <a:rPr lang="en"/>
              <a:t>reating an LLM for humanitarian use</a:t>
            </a:r>
            <a:endParaRPr/>
          </a:p>
          <a:p>
            <a:pPr indent="-298450" lvl="0" marL="457200" rtl="0" algn="l">
              <a:lnSpc>
                <a:spcPct val="100000"/>
              </a:lnSpc>
              <a:spcBef>
                <a:spcPts val="0"/>
              </a:spcBef>
              <a:spcAft>
                <a:spcPts val="0"/>
              </a:spcAft>
              <a:buClr>
                <a:srgbClr val="000000"/>
              </a:buClr>
              <a:buSzPts val="1100"/>
              <a:buFont typeface="Arial"/>
              <a:buChar char="➔"/>
            </a:pPr>
            <a:r>
              <a:rPr lang="en"/>
              <a:t>Chatbot-like website where users provide questions/prompts</a:t>
            </a:r>
            <a:endParaRPr/>
          </a:p>
          <a:p>
            <a:pPr indent="-298450" lvl="0" marL="457200" rtl="0" algn="l">
              <a:lnSpc>
                <a:spcPct val="100000"/>
              </a:lnSpc>
              <a:spcBef>
                <a:spcPts val="0"/>
              </a:spcBef>
              <a:spcAft>
                <a:spcPts val="0"/>
              </a:spcAft>
              <a:buClr>
                <a:srgbClr val="000000"/>
              </a:buClr>
              <a:buSzPts val="1100"/>
              <a:buFont typeface="Arial"/>
              <a:buChar char="➔"/>
            </a:pPr>
            <a:r>
              <a:rPr lang="en"/>
              <a:t>Model responds with relevant links, media, info (multimodal)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Professional </a:t>
            </a:r>
            <a:r>
              <a:rPr lang="en"/>
              <a:t>Responsibility</a:t>
            </a:r>
            <a:r>
              <a:rPr lang="en"/>
              <a:t> - Good Performance</a:t>
            </a:r>
            <a:endParaRPr/>
          </a:p>
        </p:txBody>
      </p:sp>
      <p:sp>
        <p:nvSpPr>
          <p:cNvPr id="83" name="Google Shape;83;p16"/>
          <p:cNvSpPr txBox="1"/>
          <p:nvPr>
            <p:ph idx="1" type="body"/>
          </p:nvPr>
        </p:nvSpPr>
        <p:spPr>
          <a:xfrm>
            <a:off x="311700" y="1468825"/>
            <a:ext cx="8520600" cy="3459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Communication Honesty</a:t>
            </a:r>
            <a:endParaRPr/>
          </a:p>
          <a:p>
            <a:pPr indent="-336550" lvl="0" marL="457200" rtl="0" algn="l">
              <a:spcBef>
                <a:spcPts val="1200"/>
              </a:spcBef>
              <a:spcAft>
                <a:spcPts val="0"/>
              </a:spcAft>
              <a:buSzPts val="1700"/>
              <a:buChar char="➔"/>
            </a:pPr>
            <a:r>
              <a:rPr lang="en" sz="1700"/>
              <a:t>This is relevant to our project because we are providing a product that was proposed by our advisor, oh whom we must communicate details about scope and deadlines with.</a:t>
            </a:r>
            <a:endParaRPr sz="1700"/>
          </a:p>
          <a:p>
            <a:pPr indent="-336550" lvl="0" marL="457200" rtl="0" algn="l">
              <a:spcBef>
                <a:spcPts val="1000"/>
              </a:spcBef>
              <a:spcAft>
                <a:spcPts val="0"/>
              </a:spcAft>
              <a:buSzPts val="1700"/>
              <a:buChar char="➔"/>
            </a:pPr>
            <a:r>
              <a:rPr lang="en" sz="1700"/>
              <a:t>Our team’s approach to this communication is by having weekly meetings with our advisor to give progress updates, learning sessions, and discuss future goals.</a:t>
            </a:r>
            <a:endParaRPr sz="1700"/>
          </a:p>
          <a:p>
            <a:pPr indent="-336550" lvl="0" marL="457200" rtl="0" algn="l">
              <a:spcBef>
                <a:spcPts val="1000"/>
              </a:spcBef>
              <a:spcAft>
                <a:spcPts val="1000"/>
              </a:spcAft>
              <a:buSzPts val="1700"/>
              <a:buChar char="➔"/>
            </a:pPr>
            <a:r>
              <a:rPr lang="en" sz="1700"/>
              <a:t>This upholds our ethical and professional responsibilities because we are truthfully reporting our work to our stakeholder, which is our advisor.</a:t>
            </a:r>
            <a:endParaRPr sz="17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Professional Responsibility - Subpar Performance</a:t>
            </a:r>
            <a:endParaRPr/>
          </a:p>
        </p:txBody>
      </p:sp>
      <p:sp>
        <p:nvSpPr>
          <p:cNvPr id="89" name="Google Shape;89;p17"/>
          <p:cNvSpPr txBox="1"/>
          <p:nvPr>
            <p:ph idx="1" type="body"/>
          </p:nvPr>
        </p:nvSpPr>
        <p:spPr>
          <a:xfrm>
            <a:off x="311700" y="1468825"/>
            <a:ext cx="8520600" cy="3382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Health, Safety, &amp; Well-being</a:t>
            </a:r>
            <a:r>
              <a:rPr lang="en"/>
              <a:t> </a:t>
            </a:r>
            <a:endParaRPr/>
          </a:p>
          <a:p>
            <a:pPr indent="-336550" lvl="0" marL="457200" rtl="0" algn="l">
              <a:spcBef>
                <a:spcPts val="1200"/>
              </a:spcBef>
              <a:spcAft>
                <a:spcPts val="0"/>
              </a:spcAft>
              <a:buSzPts val="1700"/>
              <a:buChar char="➔"/>
            </a:pPr>
            <a:r>
              <a:rPr lang="en" sz="1700"/>
              <a:t>This is relevant to our project because we want our product to do good to the public and our stakeholder. </a:t>
            </a:r>
            <a:endParaRPr sz="1700"/>
          </a:p>
          <a:p>
            <a:pPr indent="-336550" lvl="0" marL="457200" rtl="0" algn="l">
              <a:spcBef>
                <a:spcPts val="1000"/>
              </a:spcBef>
              <a:spcAft>
                <a:spcPts val="0"/>
              </a:spcAft>
              <a:buSzPts val="1700"/>
              <a:buChar char="➔"/>
            </a:pPr>
            <a:r>
              <a:rPr lang="en" sz="1700"/>
              <a:t>Our team’s </a:t>
            </a:r>
            <a:r>
              <a:rPr lang="en" sz="1700"/>
              <a:t>approach</a:t>
            </a:r>
            <a:r>
              <a:rPr lang="en" sz="1700"/>
              <a:t> to this is to be empathetic to our stakeholder and </a:t>
            </a:r>
            <a:r>
              <a:rPr lang="en" sz="1700"/>
              <a:t>prospective</a:t>
            </a:r>
            <a:r>
              <a:rPr lang="en" sz="1700"/>
              <a:t> users by hopefully implementing sentiment analysis in our model and to listen to our advisor/</a:t>
            </a:r>
            <a:r>
              <a:rPr lang="en" sz="1700"/>
              <a:t>stakeholder</a:t>
            </a:r>
            <a:r>
              <a:rPr lang="en" sz="1700"/>
              <a:t> concerns. </a:t>
            </a:r>
            <a:endParaRPr sz="1700"/>
          </a:p>
          <a:p>
            <a:pPr indent="-336550" lvl="0" marL="457200" rtl="0" algn="l">
              <a:spcBef>
                <a:spcPts val="1000"/>
              </a:spcBef>
              <a:spcAft>
                <a:spcPts val="1000"/>
              </a:spcAft>
              <a:buSzPts val="1700"/>
              <a:buChar char="➔"/>
            </a:pPr>
            <a:r>
              <a:rPr lang="en" sz="1700"/>
              <a:t>We will change our approach by taking our advisor’s worries more seriously and keeping </a:t>
            </a:r>
            <a:r>
              <a:rPr lang="en" sz="1700"/>
              <a:t>close</a:t>
            </a:r>
            <a:r>
              <a:rPr lang="en" sz="1700"/>
              <a:t> tabs on progress he desires</a:t>
            </a:r>
            <a:endParaRPr sz="17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Four Principles Chart</a:t>
            </a:r>
            <a:endParaRPr/>
          </a:p>
        </p:txBody>
      </p:sp>
      <p:graphicFrame>
        <p:nvGraphicFramePr>
          <p:cNvPr id="95" name="Google Shape;95;p18"/>
          <p:cNvGraphicFramePr/>
          <p:nvPr/>
        </p:nvGraphicFramePr>
        <p:xfrm>
          <a:off x="311750" y="1408525"/>
          <a:ext cx="3000000" cy="3000000"/>
        </p:xfrm>
        <a:graphic>
          <a:graphicData uri="http://schemas.openxmlformats.org/drawingml/2006/table">
            <a:tbl>
              <a:tblPr>
                <a:noFill/>
                <a:tableStyleId>{59F52342-7934-4DBD-B5B1-FCB512E44419}</a:tableStyleId>
              </a:tblPr>
              <a:tblGrid>
                <a:gridCol w="1389500"/>
                <a:gridCol w="1876675"/>
                <a:gridCol w="1846200"/>
                <a:gridCol w="1704125"/>
                <a:gridCol w="1704125"/>
              </a:tblGrid>
              <a:tr h="595900">
                <a:tc>
                  <a:txBody>
                    <a:bodyPr/>
                    <a:lstStyle/>
                    <a:p>
                      <a:pPr indent="0" lvl="0" marL="0" rtl="0" algn="l">
                        <a:spcBef>
                          <a:spcPts val="0"/>
                        </a:spcBef>
                        <a:spcAft>
                          <a:spcPts val="0"/>
                        </a:spcAft>
                        <a:buNone/>
                      </a:pPr>
                      <a:r>
                        <a:t/>
                      </a:r>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3C78D8"/>
                    </a:solidFill>
                  </a:tcPr>
                </a:tc>
                <a:tc>
                  <a:txBody>
                    <a:bodyPr/>
                    <a:lstStyle/>
                    <a:p>
                      <a:pPr indent="0" lvl="0" marL="0" rtl="0" algn="l">
                        <a:spcBef>
                          <a:spcPts val="0"/>
                        </a:spcBef>
                        <a:spcAft>
                          <a:spcPts val="0"/>
                        </a:spcAft>
                        <a:buNone/>
                      </a:pPr>
                      <a:r>
                        <a:rPr lang="en">
                          <a:solidFill>
                            <a:srgbClr val="FFFFFF"/>
                          </a:solidFill>
                        </a:rPr>
                        <a:t>Beneficence</a:t>
                      </a:r>
                      <a:endParaRPr>
                        <a:solidFill>
                          <a:srgbClr val="FFFFFF"/>
                        </a:solidFill>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3C78D8"/>
                    </a:solidFill>
                  </a:tcPr>
                </a:tc>
                <a:tc>
                  <a:txBody>
                    <a:bodyPr/>
                    <a:lstStyle/>
                    <a:p>
                      <a:pPr indent="0" lvl="0" marL="0" rtl="0" algn="l">
                        <a:spcBef>
                          <a:spcPts val="0"/>
                        </a:spcBef>
                        <a:spcAft>
                          <a:spcPts val="0"/>
                        </a:spcAft>
                        <a:buNone/>
                      </a:pPr>
                      <a:r>
                        <a:rPr lang="en">
                          <a:solidFill>
                            <a:srgbClr val="FFFFFF"/>
                          </a:solidFill>
                        </a:rPr>
                        <a:t>Nonmaleficence</a:t>
                      </a:r>
                      <a:endParaRPr>
                        <a:solidFill>
                          <a:srgbClr val="FFFFFF"/>
                        </a:solidFill>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3C78D8"/>
                    </a:solidFill>
                  </a:tcPr>
                </a:tc>
                <a:tc>
                  <a:txBody>
                    <a:bodyPr/>
                    <a:lstStyle/>
                    <a:p>
                      <a:pPr indent="0" lvl="0" marL="0" rtl="0" algn="l">
                        <a:spcBef>
                          <a:spcPts val="0"/>
                        </a:spcBef>
                        <a:spcAft>
                          <a:spcPts val="0"/>
                        </a:spcAft>
                        <a:buNone/>
                      </a:pPr>
                      <a:r>
                        <a:rPr lang="en">
                          <a:solidFill>
                            <a:srgbClr val="FFFFFF"/>
                          </a:solidFill>
                        </a:rPr>
                        <a:t>Respect for</a:t>
                      </a:r>
                      <a:endParaRPr>
                        <a:solidFill>
                          <a:srgbClr val="FFFFFF"/>
                        </a:solidFill>
                      </a:endParaRPr>
                    </a:p>
                    <a:p>
                      <a:pPr indent="0" lvl="0" marL="0" rtl="0" algn="l">
                        <a:spcBef>
                          <a:spcPts val="0"/>
                        </a:spcBef>
                        <a:spcAft>
                          <a:spcPts val="0"/>
                        </a:spcAft>
                        <a:buNone/>
                      </a:pPr>
                      <a:r>
                        <a:rPr lang="en">
                          <a:solidFill>
                            <a:srgbClr val="FFFFFF"/>
                          </a:solidFill>
                        </a:rPr>
                        <a:t>Autonomy</a:t>
                      </a:r>
                      <a:endParaRPr>
                        <a:solidFill>
                          <a:srgbClr val="FFFFFF"/>
                        </a:solidFill>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3C78D8"/>
                    </a:solidFill>
                  </a:tcPr>
                </a:tc>
                <a:tc>
                  <a:txBody>
                    <a:bodyPr/>
                    <a:lstStyle/>
                    <a:p>
                      <a:pPr indent="0" lvl="0" marL="0" rtl="0" algn="l">
                        <a:spcBef>
                          <a:spcPts val="0"/>
                        </a:spcBef>
                        <a:spcAft>
                          <a:spcPts val="0"/>
                        </a:spcAft>
                        <a:buNone/>
                      </a:pPr>
                      <a:r>
                        <a:rPr lang="en">
                          <a:solidFill>
                            <a:srgbClr val="FFFFFF"/>
                          </a:solidFill>
                        </a:rPr>
                        <a:t>Justice</a:t>
                      </a:r>
                      <a:endParaRPr>
                        <a:solidFill>
                          <a:srgbClr val="FFFFFF"/>
                        </a:solidFill>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3C78D8"/>
                    </a:solidFill>
                  </a:tcPr>
                </a:tc>
              </a:tr>
              <a:tr h="773050">
                <a:tc>
                  <a:txBody>
                    <a:bodyPr/>
                    <a:lstStyle/>
                    <a:p>
                      <a:pPr indent="0" lvl="0" marL="0" rtl="0" algn="l">
                        <a:spcBef>
                          <a:spcPts val="0"/>
                        </a:spcBef>
                        <a:spcAft>
                          <a:spcPts val="0"/>
                        </a:spcAft>
                        <a:buNone/>
                      </a:pPr>
                      <a:r>
                        <a:rPr lang="en"/>
                        <a:t>Social Equity</a:t>
                      </a:r>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rPr lang="en" sz="900"/>
                        <a:t>Ensure </a:t>
                      </a:r>
                      <a:r>
                        <a:rPr lang="en" sz="900"/>
                        <a:t>equal</a:t>
                      </a:r>
                      <a:r>
                        <a:rPr lang="en" sz="900"/>
                        <a:t> access to resources for all </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rPr lang="en" sz="900"/>
                        <a:t>Avoid increasing existing </a:t>
                      </a:r>
                      <a:r>
                        <a:rPr lang="en" sz="900"/>
                        <a:t>inequalities</a:t>
                      </a:r>
                      <a:r>
                        <a:rPr lang="en" sz="900"/>
                        <a:t> </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rPr lang="en" sz="900"/>
                        <a:t>Empowers all users to make their own </a:t>
                      </a:r>
                      <a:r>
                        <a:rPr lang="en" sz="900"/>
                        <a:t>decisions</a:t>
                      </a:r>
                      <a:r>
                        <a:rPr lang="en" sz="900"/>
                        <a:t> and access </a:t>
                      </a:r>
                      <a:r>
                        <a:rPr lang="en" sz="900"/>
                        <a:t>resources</a:t>
                      </a:r>
                      <a:r>
                        <a:rPr lang="en" sz="900"/>
                        <a:t> freely</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rPr lang="en" sz="900"/>
                        <a:t>Ensure </a:t>
                      </a:r>
                      <a:r>
                        <a:rPr lang="en" sz="900"/>
                        <a:t>fair</a:t>
                      </a:r>
                      <a:r>
                        <a:rPr lang="en" sz="900"/>
                        <a:t> distribution of </a:t>
                      </a:r>
                      <a:r>
                        <a:rPr lang="en" sz="900"/>
                        <a:t>benefit</a:t>
                      </a:r>
                      <a:r>
                        <a:rPr lang="en" sz="900"/>
                        <a:t> </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r>
              <a:tr h="506050">
                <a:tc>
                  <a:txBody>
                    <a:bodyPr/>
                    <a:lstStyle/>
                    <a:p>
                      <a:pPr indent="0" lvl="0" marL="0" rtl="0" algn="l">
                        <a:spcBef>
                          <a:spcPts val="0"/>
                        </a:spcBef>
                        <a:spcAft>
                          <a:spcPts val="0"/>
                        </a:spcAft>
                        <a:buNone/>
                      </a:pPr>
                      <a:r>
                        <a:rPr lang="en"/>
                        <a:t>Privacy and Security</a:t>
                      </a:r>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n" sz="900"/>
                        <a:t>Ensure data protection to benefit users</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n" sz="900"/>
                        <a:t>Prevent data breaches or unauthorized access</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n" sz="900"/>
                        <a:t>Helps user control </a:t>
                      </a:r>
                      <a:r>
                        <a:rPr lang="en" sz="900"/>
                        <a:t>their</a:t>
                      </a:r>
                      <a:r>
                        <a:rPr lang="en" sz="900"/>
                        <a:t> own personal data</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n" sz="900"/>
                        <a:t>Safeguard privacy for all the users</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r>
              <a:tr h="506050">
                <a:tc>
                  <a:txBody>
                    <a:bodyPr/>
                    <a:lstStyle/>
                    <a:p>
                      <a:pPr indent="0" lvl="0" marL="0" rtl="0" algn="l">
                        <a:spcBef>
                          <a:spcPts val="0"/>
                        </a:spcBef>
                        <a:spcAft>
                          <a:spcPts val="0"/>
                        </a:spcAft>
                        <a:buNone/>
                      </a:pPr>
                      <a:r>
                        <a:rPr lang="en"/>
                        <a:t>Environmental &amp; Economical</a:t>
                      </a:r>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rPr lang="en" sz="900"/>
                        <a:t>Usage of cloud-based system; no physical materials needed</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rPr lang="en" sz="900"/>
                        <a:t>We are trying to make an efficient model that doesn’t use an excess amount of energy</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rPr lang="en" sz="900"/>
                        <a:t>We will have no paywalls or restrictions that require users’ money</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rPr lang="en" sz="900"/>
                        <a:t>We want to prioritize an energy efficient and equitable large language model</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9DAF8"/>
                    </a:solidFill>
                  </a:tcPr>
                </a:tc>
              </a:tr>
              <a:tr h="506050">
                <a:tc>
                  <a:txBody>
                    <a:bodyPr/>
                    <a:lstStyle/>
                    <a:p>
                      <a:pPr indent="0" lvl="0" marL="0" rtl="0" algn="l">
                        <a:spcBef>
                          <a:spcPts val="0"/>
                        </a:spcBef>
                        <a:spcAft>
                          <a:spcPts val="0"/>
                        </a:spcAft>
                        <a:buNone/>
                      </a:pPr>
                      <a:r>
                        <a:rPr lang="en">
                          <a:highlight>
                            <a:srgbClr val="FFE599"/>
                          </a:highlight>
                        </a:rPr>
                        <a:t>Ethical AI</a:t>
                      </a:r>
                      <a:endParaRPr>
                        <a:highlight>
                          <a:srgbClr val="FFE599"/>
                        </a:highlight>
                      </a:endParaRPr>
                    </a:p>
                    <a:p>
                      <a:pPr indent="0" lvl="0" marL="0" rtl="0" algn="l">
                        <a:spcBef>
                          <a:spcPts val="0"/>
                        </a:spcBef>
                        <a:spcAft>
                          <a:spcPts val="0"/>
                        </a:spcAft>
                        <a:buNone/>
                      </a:pPr>
                      <a:r>
                        <a:rPr lang="en">
                          <a:highlight>
                            <a:srgbClr val="FFE599"/>
                          </a:highlight>
                        </a:rPr>
                        <a:t>(important)</a:t>
                      </a:r>
                      <a:endParaRPr>
                        <a:highlight>
                          <a:srgbClr val="FFE599"/>
                        </a:highlight>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n" sz="900"/>
                        <a:t>Our model should  benefit others in a positive way by generating </a:t>
                      </a:r>
                      <a:r>
                        <a:rPr lang="en" sz="900"/>
                        <a:t>knowledgeable</a:t>
                      </a:r>
                      <a:r>
                        <a:rPr lang="en" sz="900"/>
                        <a:t>, truthful, and empathetic responses</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n" sz="900"/>
                        <a:t>Our project aims to assist people in need and avoid any harm to others</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n" sz="900"/>
                        <a:t>Our product will be usable by users who have any type of device that has internet and a browser</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rPr lang="en" sz="900"/>
                        <a:t>The model will be fair and </a:t>
                      </a:r>
                      <a:r>
                        <a:rPr lang="en" sz="900"/>
                        <a:t>unbiased</a:t>
                      </a:r>
                      <a:r>
                        <a:rPr lang="en" sz="900"/>
                        <a:t> toward users</a:t>
                      </a:r>
                      <a:endParaRPr sz="900"/>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Ethical Issues</a:t>
            </a:r>
            <a:endParaRPr/>
          </a:p>
        </p:txBody>
      </p:sp>
      <p:sp>
        <p:nvSpPr>
          <p:cNvPr id="101" name="Google Shape;101;p19"/>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potential ethical issue we are concerned about is our model providing biased and untruthful information. </a:t>
            </a:r>
            <a:endParaRPr/>
          </a:p>
          <a:p>
            <a:pPr indent="0" lvl="0" marL="0" rtl="0" algn="l">
              <a:spcBef>
                <a:spcPts val="1200"/>
              </a:spcBef>
              <a:spcAft>
                <a:spcPts val="1200"/>
              </a:spcAft>
              <a:buNone/>
            </a:pPr>
            <a:r>
              <a:rPr lang="en"/>
              <a:t>If our model gives a user incorrect information, that is ethically irresponsible and puts the user, who is our top priority, at risk.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V</a:t>
            </a:r>
            <a:r>
              <a:rPr lang="en"/>
              <a:t>irtue </a:t>
            </a:r>
            <a:endParaRPr/>
          </a:p>
        </p:txBody>
      </p:sp>
      <p:sp>
        <p:nvSpPr>
          <p:cNvPr id="107" name="Google Shape;107;p20"/>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a:solidFill>
                  <a:srgbClr val="2D3B45"/>
                </a:solidFill>
                <a:highlight>
                  <a:srgbClr val="FFFFFF"/>
                </a:highlight>
              </a:rPr>
              <a:t>Empathy</a:t>
            </a:r>
            <a:r>
              <a:rPr lang="en">
                <a:solidFill>
                  <a:srgbClr val="2D3B45"/>
                </a:solidFill>
                <a:highlight>
                  <a:srgbClr val="FFFFFF"/>
                </a:highlight>
              </a:rPr>
              <a:t>: This is important because it makes us understand the diverse needs of the user, especially in tough situations. It ensure that the project is designed with care and consideration for the user’s experience, ensuring the application empathetic for those in need. By empathizing with the users, we can create solutions that are effective.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